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59" r:id="rId7"/>
    <p:sldId id="269" r:id="rId8"/>
    <p:sldId id="270" r:id="rId9"/>
    <p:sldId id="267" r:id="rId10"/>
    <p:sldId id="25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3982B-6AEA-4259-876E-EAF94E8B1C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6413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A9474-D26A-4663-9590-375B56E1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4836160"/>
            <a:ext cx="9144000" cy="176784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Trykk Sett inn -&gt; Bilder -&gt; Fra fil for å endre eller legge inn bilde</a:t>
            </a:r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252FCB-4198-400D-91BA-D57616DB6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4810" y="5173980"/>
            <a:ext cx="5677189" cy="168719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173ED6-D157-4E95-A591-5891045D7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5712" y="6037389"/>
            <a:ext cx="423864" cy="54307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148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b-NO" noProof="0" dirty="0"/>
              <a:t>Trykk Sett inn -&gt; Bilder -&gt; Fra fil for å endre eller legge inn bilde</a:t>
            </a:r>
          </a:p>
          <a:p>
            <a:endParaRPr lang="en-GB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413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2DBD6CE-A53A-4C58-8E11-D7A29976E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3282" y="594386"/>
            <a:ext cx="1841079" cy="6683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629A06-801C-41B2-9171-0FE9378FD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107" y="647219"/>
            <a:ext cx="8160093" cy="125572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E5223A-A4D8-4844-94B0-CDEB60C99A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1107" y="2014538"/>
            <a:ext cx="9322143" cy="412677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ller 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42E9D7-9E73-4E5D-AE25-DD2F84216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32DF9-5803-41FE-9D91-AC6BE25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76" y="200818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621D6CF-F271-4549-92BA-EE7C56F38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e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C556-01E1-46F0-A622-33752AC7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3D0B8A-42A7-408E-AFB0-E3E4B719E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811" y="5173980"/>
            <a:ext cx="5677189" cy="16840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505DD3-96CD-4F5C-930F-D599BDC65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2" y="6037388"/>
            <a:ext cx="423864" cy="5430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D42C8-C1C2-4A5E-BDA7-0CBADCD56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244737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7B4246-C333-44EF-8645-28D2DA1B9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A575C6-2A99-405E-9094-01AB033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F5A577-4093-4314-B9EE-472C40B0D18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3249609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A3D0B8A-42A7-408E-AFB0-E3E4B719E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811" y="5173980"/>
            <a:ext cx="5677189" cy="16840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505DD3-96CD-4F5C-930F-D599BDC65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2" y="6037388"/>
            <a:ext cx="423864" cy="54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7EE76-B15E-4753-A974-AE013B9CEF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9502" y="2220045"/>
            <a:ext cx="4828319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B7F2B-9E60-4CF9-AD73-6D076355D0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220045"/>
            <a:ext cx="5499100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D5C412-C24C-4F89-ADA3-650872E5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1589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bølg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C367478-5431-4866-A6C7-9349560391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68722" y="-4763"/>
            <a:ext cx="5723278" cy="6861176"/>
          </a:xfrm>
          <a:custGeom>
            <a:avLst/>
            <a:gdLst>
              <a:gd name="connsiteX0" fmla="*/ 1161927 w 5723278"/>
              <a:gd name="connsiteY0" fmla="*/ 0 h 6861176"/>
              <a:gd name="connsiteX1" fmla="*/ 5723278 w 5723278"/>
              <a:gd name="connsiteY1" fmla="*/ 0 h 6861176"/>
              <a:gd name="connsiteX2" fmla="*/ 5723278 w 5723278"/>
              <a:gd name="connsiteY2" fmla="*/ 6861176 h 6861176"/>
              <a:gd name="connsiteX3" fmla="*/ 262138 w 5723278"/>
              <a:gd name="connsiteY3" fmla="*/ 6861176 h 6861176"/>
              <a:gd name="connsiteX4" fmla="*/ 198949 w 5723278"/>
              <a:gd name="connsiteY4" fmla="*/ 6652943 h 6861176"/>
              <a:gd name="connsiteX5" fmla="*/ 168564 w 5723278"/>
              <a:gd name="connsiteY5" fmla="*/ 4349949 h 6861176"/>
              <a:gd name="connsiteX6" fmla="*/ 1336635 w 5723278"/>
              <a:gd name="connsiteY6" fmla="*/ 2068462 h 6861176"/>
              <a:gd name="connsiteX7" fmla="*/ 1627699 w 5723278"/>
              <a:gd name="connsiteY7" fmla="*/ 1136801 h 6861176"/>
              <a:gd name="connsiteX8" fmla="*/ 1263593 w 5723278"/>
              <a:gd name="connsiteY8" fmla="*/ 112081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278" h="6861176">
                <a:moveTo>
                  <a:pt x="1161927" y="0"/>
                </a:moveTo>
                <a:lnTo>
                  <a:pt x="5723278" y="0"/>
                </a:lnTo>
                <a:lnTo>
                  <a:pt x="5723278" y="6861176"/>
                </a:lnTo>
                <a:lnTo>
                  <a:pt x="262138" y="6861176"/>
                </a:lnTo>
                <a:lnTo>
                  <a:pt x="198949" y="6652943"/>
                </a:lnTo>
                <a:cubicBezTo>
                  <a:pt x="-94925" y="5630159"/>
                  <a:pt x="-26856" y="4993405"/>
                  <a:pt x="168564" y="4349949"/>
                </a:cubicBezTo>
                <a:cubicBezTo>
                  <a:pt x="533348" y="3146290"/>
                  <a:pt x="1121832" y="2407825"/>
                  <a:pt x="1336635" y="2068462"/>
                </a:cubicBezTo>
                <a:cubicBezTo>
                  <a:pt x="1551438" y="1730369"/>
                  <a:pt x="1622615" y="1535903"/>
                  <a:pt x="1627699" y="1136801"/>
                </a:cubicBezTo>
                <a:cubicBezTo>
                  <a:pt x="1632149" y="788700"/>
                  <a:pt x="1490628" y="392915"/>
                  <a:pt x="1263593" y="11208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FF3C65-F0BE-47BF-A162-A2DA2CD9485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669A33-C653-4A27-95B1-B78CFF0C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636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ang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1492D0-1B9C-4BAE-92EC-07665C386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6200" y="0"/>
            <a:ext cx="4495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DB4191-AE80-4391-B99B-E1A67F4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2073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D76C7F-65DC-456B-84B2-57E6BD87532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628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437639-6CF0-42DE-B518-73BD72789C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24" y="2220045"/>
            <a:ext cx="5762625" cy="394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1B978-9D2D-4616-B2B6-40523E64D7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5714" y="6037388"/>
            <a:ext cx="423863" cy="54307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57CD1C-5906-421F-909C-C9B7504F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3103FB-7785-4BF2-B284-8D12B8130B2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77704" y="2220045"/>
            <a:ext cx="4503946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95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42B55-8A53-49BD-A14A-A53DD04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41" y="79946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F00F3-9CE0-4E71-A340-7A62D9616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189" y="2629432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0"/>
            <a:r>
              <a:rPr lang="nb-NO" noProof="0" dirty="0" err="1"/>
              <a:t>Vsvs</a:t>
            </a:r>
            <a:endParaRPr lang="nb-NO" noProof="0" dirty="0"/>
          </a:p>
          <a:p>
            <a:pPr lvl="0"/>
            <a:r>
              <a:rPr lang="nb-NO" noProof="0" dirty="0" err="1"/>
              <a:t>vsvsvsvs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40A8-3D98-4F20-8A16-FF37E4FD3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B70F-67A0-4513-90FF-B3FD4DCAC31B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11D1-C546-4B9F-844A-F0AB83D8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27F6-D9BB-445E-90E9-1747ED215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3125-B884-4212-8781-3EED52A7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60" r:id="rId5"/>
    <p:sldLayoutId id="2147483661" r:id="rId6"/>
    <p:sldLayoutId id="2147483652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8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0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32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oUE0-PVO8&amp;t=25s" TargetMode="External"/><Relationship Id="rId2" Type="http://schemas.openxmlformats.org/officeDocument/2006/relationships/hyperlink" Target="https://www.youtube.com/watch?v=Im0hP_ZxaR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VDxfj8k4c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B99A-72A0-40A0-826B-6FE15BDA5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Ny organisering av arbeidet og arbeidstiden</a:t>
            </a:r>
            <a:br>
              <a:rPr lang="nb-NO" dirty="0"/>
            </a:br>
            <a:r>
              <a:rPr lang="nb-NO" dirty="0"/>
              <a:t>Lørenskog sykehjem 2024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9EC67-CF44-4E70-A21E-0D1D80B00E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1107" y="2208176"/>
            <a:ext cx="9322143" cy="4126770"/>
          </a:xfrm>
        </p:spPr>
      </p:sp>
    </p:spTree>
    <p:extLst>
      <p:ext uri="{BB962C8B-B14F-4D97-AF65-F5344CB8AC3E}">
        <p14:creationId xmlns:p14="http://schemas.microsoft.com/office/powerpoint/2010/main" val="392240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D0C1E00-20B2-7C74-1294-5ABDDC138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" r="19629"/>
          <a:stretch/>
        </p:blipFill>
        <p:spPr>
          <a:xfrm>
            <a:off x="7696200" y="10"/>
            <a:ext cx="4495800" cy="685799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99AB85-6FC4-091D-C7CE-A61CA0EE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20739" cy="1500187"/>
          </a:xfrm>
        </p:spPr>
        <p:txBody>
          <a:bodyPr anchor="ctr">
            <a:normAutofit/>
          </a:bodyPr>
          <a:lstStyle/>
          <a:p>
            <a:r>
              <a:rPr lang="nb-NO" dirty="0"/>
              <a:t>Arbeid med organisering av arbeidet og arbeidstiden frem til 2024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C74DEA-C79F-AB41-384C-A7451DF1E7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Målet er en hverdag for beboerne med høy kvalitet, nok kompetanse tilstede, kontinuitet i ansattgruppen og nok kapasitet til å dekke beboernes behov.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Utarbeidelse av en </a:t>
            </a:r>
            <a:r>
              <a:rPr lang="nb-NO" sz="1500" dirty="0" err="1"/>
              <a:t>bakvaktsturnus</a:t>
            </a:r>
            <a:r>
              <a:rPr lang="nb-NO" sz="1500" dirty="0"/>
              <a:t> for sykepleiere på kveld og helg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Innføring av langvakter (12,5 timer ) i helg for ansatte som ønsker dette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Økt andel heltidsstillinger hos helsefagarbeidere (&gt;80%) Sykepleiere ofte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Planlegge sommerferieavvikling på tvers av avdelingene på huset for å sikre nok sykepleiekompetanse gjennom sommeren.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Deltar fra 2024 i et nasjonalt nettverk TØRN sammen med 12 andre kommuner for å fortsette arbeidet. Målet er å utarbeide en </a:t>
            </a:r>
            <a:r>
              <a:rPr lang="nb-NO" sz="1500" dirty="0" err="1"/>
              <a:t>årsturnus</a:t>
            </a:r>
            <a:r>
              <a:rPr lang="nb-NO" sz="1500" dirty="0"/>
              <a:t> i løpet av 2025.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71528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C123-7BD2-4EE5-AA44-118E35FA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                              </a:t>
            </a:r>
            <a:r>
              <a:rPr lang="nb-NO" sz="2800" dirty="0"/>
              <a:t>Ny organisering av arbeidet og arbeidstiden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DD798-739A-4B52-A0E7-121F8741B4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3664385"/>
          </a:xfrm>
        </p:spPr>
        <p:txBody>
          <a:bodyPr/>
          <a:lstStyle/>
          <a:p>
            <a:r>
              <a:rPr lang="nb-NO" dirty="0">
                <a:hlinkClick r:id="rId2"/>
              </a:rPr>
              <a:t>Tørn - Ny organisering av arbeidet og arbeidstiden (youtube.com)</a:t>
            </a:r>
            <a:endParaRPr lang="nb-NO" dirty="0"/>
          </a:p>
          <a:p>
            <a:endParaRPr lang="nb-NO" dirty="0"/>
          </a:p>
          <a:p>
            <a:r>
              <a:rPr lang="nb-NO" dirty="0"/>
              <a:t>Forsøk med nye arbeids- og organisasjonsformer</a:t>
            </a:r>
          </a:p>
          <a:p>
            <a:r>
              <a:rPr lang="nb-NO" b="0" i="0" dirty="0">
                <a:solidFill>
                  <a:srgbClr val="444444"/>
                </a:solidFill>
                <a:effectLst/>
              </a:rPr>
              <a:t>Mange kommuner får ikke rekruttert nok medarbeidere, og dette blir enda mer utfordrende i årene som kommer.</a:t>
            </a:r>
            <a:endParaRPr lang="nb-NO" dirty="0"/>
          </a:p>
          <a:p>
            <a:r>
              <a:rPr lang="nb-NO" dirty="0"/>
              <a:t>Målet er å bidra til en mer bærekraftig sektor ved å øke heltidsandelen og andelen ansatte med formell helsefaglig kompetanse</a:t>
            </a:r>
          </a:p>
          <a:p>
            <a:r>
              <a:rPr lang="nb-NO" dirty="0"/>
              <a:t>Mål om å ha rett person på rett plass til å løse oppgavene. </a:t>
            </a:r>
          </a:p>
          <a:p>
            <a:r>
              <a:rPr lang="nb-NO" dirty="0"/>
              <a:t>Målet er å utarbeide en </a:t>
            </a:r>
            <a:r>
              <a:rPr lang="nb-NO" dirty="0" err="1"/>
              <a:t>årsturnus</a:t>
            </a:r>
            <a:r>
              <a:rPr lang="nb-NO" dirty="0"/>
              <a:t> med oppstart i 2025.</a:t>
            </a:r>
          </a:p>
          <a:p>
            <a:endParaRPr lang="nb-NO" dirty="0"/>
          </a:p>
          <a:p>
            <a:r>
              <a:rPr lang="nb-NO" dirty="0">
                <a:hlinkClick r:id="rId3"/>
              </a:rPr>
              <a:t>Tørn-film: Heltidskultur i Sandefjord kommune (youtube.com)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902E82D-D734-9C68-2568-6B067A7C9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39" y="189177"/>
            <a:ext cx="2987713" cy="18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07DE967-DFEB-F51F-DE05-B17F8E823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1" r="29450" b="-1"/>
          <a:stretch/>
        </p:blipFill>
        <p:spPr>
          <a:xfrm>
            <a:off x="6468722" y="-4763"/>
            <a:ext cx="5723278" cy="6861176"/>
          </a:xfrm>
          <a:custGeom>
            <a:avLst/>
            <a:gdLst>
              <a:gd name="connsiteX0" fmla="*/ 1161927 w 5723278"/>
              <a:gd name="connsiteY0" fmla="*/ 0 h 6861176"/>
              <a:gd name="connsiteX1" fmla="*/ 5723278 w 5723278"/>
              <a:gd name="connsiteY1" fmla="*/ 0 h 6861176"/>
              <a:gd name="connsiteX2" fmla="*/ 5723278 w 5723278"/>
              <a:gd name="connsiteY2" fmla="*/ 6861176 h 6861176"/>
              <a:gd name="connsiteX3" fmla="*/ 262138 w 5723278"/>
              <a:gd name="connsiteY3" fmla="*/ 6861176 h 6861176"/>
              <a:gd name="connsiteX4" fmla="*/ 198949 w 5723278"/>
              <a:gd name="connsiteY4" fmla="*/ 6652943 h 6861176"/>
              <a:gd name="connsiteX5" fmla="*/ 168564 w 5723278"/>
              <a:gd name="connsiteY5" fmla="*/ 4349949 h 6861176"/>
              <a:gd name="connsiteX6" fmla="*/ 1336635 w 5723278"/>
              <a:gd name="connsiteY6" fmla="*/ 2068462 h 6861176"/>
              <a:gd name="connsiteX7" fmla="*/ 1627699 w 5723278"/>
              <a:gd name="connsiteY7" fmla="*/ 1136801 h 6861176"/>
              <a:gd name="connsiteX8" fmla="*/ 1263593 w 5723278"/>
              <a:gd name="connsiteY8" fmla="*/ 112081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278" h="6861176">
                <a:moveTo>
                  <a:pt x="1161927" y="0"/>
                </a:moveTo>
                <a:lnTo>
                  <a:pt x="5723278" y="0"/>
                </a:lnTo>
                <a:lnTo>
                  <a:pt x="5723278" y="6861176"/>
                </a:lnTo>
                <a:lnTo>
                  <a:pt x="262138" y="6861176"/>
                </a:lnTo>
                <a:lnTo>
                  <a:pt x="198949" y="6652943"/>
                </a:lnTo>
                <a:cubicBezTo>
                  <a:pt x="-94925" y="5630159"/>
                  <a:pt x="-26856" y="4993405"/>
                  <a:pt x="168564" y="4349949"/>
                </a:cubicBezTo>
                <a:cubicBezTo>
                  <a:pt x="533348" y="3146290"/>
                  <a:pt x="1121832" y="2407825"/>
                  <a:pt x="1336635" y="2068462"/>
                </a:cubicBezTo>
                <a:cubicBezTo>
                  <a:pt x="1551438" y="1730369"/>
                  <a:pt x="1622615" y="1535903"/>
                  <a:pt x="1627699" y="1136801"/>
                </a:cubicBezTo>
                <a:cubicBezTo>
                  <a:pt x="1632149" y="788700"/>
                  <a:pt x="1490628" y="392915"/>
                  <a:pt x="1263593" y="112081"/>
                </a:cubicBezTo>
                <a:close/>
              </a:path>
            </a:pathLst>
          </a:cu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923AB5-E444-D918-BAEB-72D57B027F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/>
          <a:p>
            <a:pPr rtl="0" fontAlgn="base">
              <a:lnSpc>
                <a:spcPct val="90000"/>
              </a:lnSpc>
              <a:spcAft>
                <a:spcPts val="600"/>
              </a:spcAft>
            </a:pPr>
            <a:r>
              <a:rPr lang="nb-NO" sz="1900" b="1" i="1" u="none" strike="noStrike" dirty="0">
                <a:effectLst/>
              </a:rPr>
              <a:t>TIPS til refleksjonsoppgave:</a:t>
            </a:r>
            <a:r>
              <a:rPr lang="en-US" sz="19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</a:pPr>
            <a:r>
              <a:rPr lang="nb-NO" sz="19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b="0" i="1" u="none" strike="noStrike" dirty="0">
                <a:effectLst/>
              </a:rPr>
              <a:t>Hva kjennetegner den gode vakta for brukerne og ansatte? </a:t>
            </a:r>
            <a:r>
              <a:rPr lang="en-US" sz="19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b="0" i="1" u="none" strike="noStrike" dirty="0">
                <a:effectLst/>
              </a:rPr>
              <a:t>Hvilke forutsetninger er til stede når den gode vakta oppleves?</a:t>
            </a:r>
            <a:r>
              <a:rPr lang="en-US" sz="19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900" b="0" i="1" u="none" strike="noStrike" dirty="0">
                <a:effectLst/>
              </a:rPr>
              <a:t>Når på døgnet, uka og året er det mest sannsynlig å oppleve den?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900" i="1" dirty="0"/>
          </a:p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sz="1900" dirty="0">
                <a:hlinkClick r:id="rId3"/>
              </a:rPr>
              <a:t>Hva er en god vakt for deg? - </a:t>
            </a:r>
            <a:r>
              <a:rPr lang="nb-NO" sz="1900" dirty="0" err="1">
                <a:hlinkClick r:id="rId3"/>
              </a:rPr>
              <a:t>YouTube</a:t>
            </a:r>
            <a:r>
              <a:rPr lang="en-US" sz="1900" b="0" i="0" dirty="0">
                <a:effectLst/>
              </a:rPr>
              <a:t>​</a:t>
            </a:r>
          </a:p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endParaRPr lang="en-US" sz="1900" dirty="0"/>
          </a:p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endParaRPr lang="en-US" sz="19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493586-9B6A-0B3B-3ED2-7C8851DF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/>
          <a:p>
            <a:r>
              <a:rPr lang="en-US" dirty="0"/>
              <a:t>Den </a:t>
            </a:r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vakta</a:t>
            </a:r>
            <a:r>
              <a:rPr lang="en-US" dirty="0"/>
              <a:t> – </a:t>
            </a:r>
            <a:r>
              <a:rPr lang="en-US" dirty="0" err="1"/>
              <a:t>hva</a:t>
            </a:r>
            <a:r>
              <a:rPr lang="en-US" dirty="0"/>
              <a:t> er det? </a:t>
            </a:r>
          </a:p>
        </p:txBody>
      </p:sp>
    </p:spTree>
    <p:extLst>
      <p:ext uri="{BB962C8B-B14F-4D97-AF65-F5344CB8AC3E}">
        <p14:creationId xmlns:p14="http://schemas.microsoft.com/office/powerpoint/2010/main" val="311264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1FC384B-5881-2DF8-8BF3-EABFBB77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3" y="0"/>
            <a:ext cx="12138053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9BDEAD95-E61B-FC1D-43F2-2181ECCE5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4810" y="5173980"/>
            <a:ext cx="5677189" cy="1687194"/>
          </a:xfrm>
        </p:spPr>
        <p:txBody>
          <a:bodyPr/>
          <a:lstStyle/>
          <a:p>
            <a:endParaRPr lang="en-US"/>
          </a:p>
        </p:txBody>
      </p:sp>
      <p:sp>
        <p:nvSpPr>
          <p:cNvPr id="3081" name="Text Placeholder 3">
            <a:extLst>
              <a:ext uri="{FF2B5EF4-FFF2-40B4-BE49-F238E27FC236}">
                <a16:creationId xmlns:a16="http://schemas.microsoft.com/office/drawing/2014/main" id="{511C9F53-7C65-73B3-73A0-4E94471B7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712" y="6037389"/>
            <a:ext cx="423864" cy="5430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2D6970-3A48-0500-4A32-29629664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95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FE9CC93-9965-18CC-919A-D946FF9E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18" y="354794"/>
            <a:ext cx="10646597" cy="61484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C8EF0D-D9DF-4C86-CFBB-23C0337EF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4810" y="5173980"/>
            <a:ext cx="5677189" cy="168719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 </a:t>
            </a:r>
            <a:endParaRPr lang="nb-NO"/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B1AF7146-0771-24D8-5826-014CA0CFF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712" y="6037389"/>
            <a:ext cx="423864" cy="5430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4DD98AF-AFA4-25C5-FD9A-AE070A62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4605555" y="4694059"/>
            <a:ext cx="45719" cy="45719"/>
          </a:xfrm>
        </p:spPr>
        <p:txBody>
          <a:bodyPr anchor="t">
            <a:normAutofit fontScale="9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470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517A-EA75-42C3-A151-C91753F3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oppmerksomheten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608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ørenskog">
      <a:dk1>
        <a:sysClr val="windowText" lastClr="000000"/>
      </a:dk1>
      <a:lt1>
        <a:sysClr val="window" lastClr="FFFFFF"/>
      </a:lt1>
      <a:dk2>
        <a:srgbClr val="004D42"/>
      </a:dk2>
      <a:lt2>
        <a:srgbClr val="80B24F"/>
      </a:lt2>
      <a:accent1>
        <a:srgbClr val="3F8C7B"/>
      </a:accent1>
      <a:accent2>
        <a:srgbClr val="009640"/>
      </a:accent2>
      <a:accent3>
        <a:srgbClr val="1C7390"/>
      </a:accent3>
      <a:accent4>
        <a:srgbClr val="B70B63"/>
      </a:accent4>
      <a:accent5>
        <a:srgbClr val="C0371D"/>
      </a:accent5>
      <a:accent6>
        <a:srgbClr val="E09B2A"/>
      </a:accent6>
      <a:hlink>
        <a:srgbClr val="0563C1"/>
      </a:hlink>
      <a:folHlink>
        <a:srgbClr val="954F72"/>
      </a:folHlink>
    </a:clrScheme>
    <a:fontScheme name="Custom 4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ørenskog_PPT_Fixed" id="{CF58190A-C24A-4423-888B-AB3FC6CA0DCF}" vid="{EF8AED4A-7684-4F2E-BB7F-2EF2B33E8F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0f5d40-eda5-4c46-a928-b52af7a3957d">
      <Terms xmlns="http://schemas.microsoft.com/office/infopath/2007/PartnerControls"/>
    </lcf76f155ced4ddcb4097134ff3c332f>
    <TaxCatchAll xmlns="10258777-00bf-457d-a823-fc934944c5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EECAAA1774854AB1C9B8CFED07D7FB" ma:contentTypeVersion="12" ma:contentTypeDescription="Opprett et nytt dokument." ma:contentTypeScope="" ma:versionID="5e61b8a3092d9606f77638da8468ef93">
  <xsd:schema xmlns:xsd="http://www.w3.org/2001/XMLSchema" xmlns:xs="http://www.w3.org/2001/XMLSchema" xmlns:p="http://schemas.microsoft.com/office/2006/metadata/properties" xmlns:ns2="ff0f5d40-eda5-4c46-a928-b52af7a3957d" xmlns:ns3="10258777-00bf-457d-a823-fc934944c594" targetNamespace="http://schemas.microsoft.com/office/2006/metadata/properties" ma:root="true" ma:fieldsID="c7994e901493bac955b1c039c710e2b1" ns2:_="" ns3:_="">
    <xsd:import namespace="ff0f5d40-eda5-4c46-a928-b52af7a3957d"/>
    <xsd:import namespace="10258777-00bf-457d-a823-fc934944c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f5d40-eda5-4c46-a928-b52af7a395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b11e50e7-da05-47c5-86ac-738b8efbdd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58777-00bf-457d-a823-fc934944c5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765d4f6-840d-4905-bff6-68e73d1908e3}" ma:internalName="TaxCatchAll" ma:showField="CatchAllData" ma:web="10258777-00bf-457d-a823-fc934944c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9CB46E-3CD8-48D2-B93E-F6ECC5163511}">
  <ds:schemaRefs>
    <ds:schemaRef ds:uri="http://schemas.microsoft.com/office/2006/metadata/properties"/>
    <ds:schemaRef ds:uri="http://schemas.microsoft.com/office/infopath/2007/PartnerControls"/>
    <ds:schemaRef ds:uri="ff0f5d40-eda5-4c46-a928-b52af7a3957d"/>
    <ds:schemaRef ds:uri="10258777-00bf-457d-a823-fc934944c594"/>
  </ds:schemaRefs>
</ds:datastoreItem>
</file>

<file path=customXml/itemProps2.xml><?xml version="1.0" encoding="utf-8"?>
<ds:datastoreItem xmlns:ds="http://schemas.openxmlformats.org/officeDocument/2006/customXml" ds:itemID="{819DF8AD-2BEB-404C-A3A3-B6B44905E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0f5d40-eda5-4c46-a928-b52af7a3957d"/>
    <ds:schemaRef ds:uri="10258777-00bf-457d-a823-fc934944c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439CC-9ADC-4724-BAFF-4C21125FA9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Lørenskog_PPT_org</Template>
  <TotalTime>63</TotalTime>
  <Words>297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9" baseType="lpstr">
      <vt:lpstr>Arial</vt:lpstr>
      <vt:lpstr>Office-tema</vt:lpstr>
      <vt:lpstr>Ny organisering av arbeidet og arbeidstiden Lørenskog sykehjem 2024</vt:lpstr>
      <vt:lpstr>Arbeid med organisering av arbeidet og arbeidstiden frem til 2024</vt:lpstr>
      <vt:lpstr>                              Ny organisering av arbeidet og arbeidstiden</vt:lpstr>
      <vt:lpstr>Den gode vakta – hva er det? </vt:lpstr>
      <vt:lpstr> </vt:lpstr>
      <vt:lpstr>PowerPoint-presentasjon</vt:lpstr>
      <vt:lpstr>Takk for oppmerksomheten </vt:lpstr>
    </vt:vector>
  </TitlesOfParts>
  <Company>Lorenskog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organisering av arbeidet og arbeidstiden Lørenskog sykehjem 2024</dc:title>
  <dc:creator>Line Todal</dc:creator>
  <cp:lastModifiedBy>Glenn Tore Smedstad</cp:lastModifiedBy>
  <cp:revision>7</cp:revision>
  <dcterms:created xsi:type="dcterms:W3CDTF">2024-04-08T07:47:35Z</dcterms:created>
  <dcterms:modified xsi:type="dcterms:W3CDTF">2024-05-29T08:02:13Z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MediaServiceImageTags">
    <vt:lpwstr/>
  </property>
</Properties>
</file>